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248F6-A359-4670-931C-4B2DE34BA77F}" type="datetimeFigureOut">
              <a:rPr lang="sk-SK" smtClean="0"/>
              <a:pPr/>
              <a:t>3. 2. 2012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394D-6C85-4F69-86F1-BA19EA9BC64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248F6-A359-4670-931C-4B2DE34BA77F}" type="datetimeFigureOut">
              <a:rPr lang="sk-SK" smtClean="0"/>
              <a:pPr/>
              <a:t>3. 2. 2012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394D-6C85-4F69-86F1-BA19EA9BC64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248F6-A359-4670-931C-4B2DE34BA77F}" type="datetimeFigureOut">
              <a:rPr lang="sk-SK" smtClean="0"/>
              <a:pPr/>
              <a:t>3. 2. 2012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394D-6C85-4F69-86F1-BA19EA9BC64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248F6-A359-4670-931C-4B2DE34BA77F}" type="datetimeFigureOut">
              <a:rPr lang="sk-SK" smtClean="0"/>
              <a:pPr/>
              <a:t>3. 2. 2012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394D-6C85-4F69-86F1-BA19EA9BC64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248F6-A359-4670-931C-4B2DE34BA77F}" type="datetimeFigureOut">
              <a:rPr lang="sk-SK" smtClean="0"/>
              <a:pPr/>
              <a:t>3. 2. 2012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394D-6C85-4F69-86F1-BA19EA9BC64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248F6-A359-4670-931C-4B2DE34BA77F}" type="datetimeFigureOut">
              <a:rPr lang="sk-SK" smtClean="0"/>
              <a:pPr/>
              <a:t>3. 2. 2012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394D-6C85-4F69-86F1-BA19EA9BC64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248F6-A359-4670-931C-4B2DE34BA77F}" type="datetimeFigureOut">
              <a:rPr lang="sk-SK" smtClean="0"/>
              <a:pPr/>
              <a:t>3. 2. 2012</a:t>
            </a:fld>
            <a:endParaRPr lang="sk-SK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394D-6C85-4F69-86F1-BA19EA9BC64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248F6-A359-4670-931C-4B2DE34BA77F}" type="datetimeFigureOut">
              <a:rPr lang="sk-SK" smtClean="0"/>
              <a:pPr/>
              <a:t>3. 2. 2012</a:t>
            </a:fld>
            <a:endParaRPr lang="sk-SK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394D-6C85-4F69-86F1-BA19EA9BC64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248F6-A359-4670-931C-4B2DE34BA77F}" type="datetimeFigureOut">
              <a:rPr lang="sk-SK" smtClean="0"/>
              <a:pPr/>
              <a:t>3. 2. 2012</a:t>
            </a:fld>
            <a:endParaRPr lang="sk-SK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394D-6C85-4F69-86F1-BA19EA9BC64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248F6-A359-4670-931C-4B2DE34BA77F}" type="datetimeFigureOut">
              <a:rPr lang="sk-SK" smtClean="0"/>
              <a:pPr/>
              <a:t>3. 2. 2012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394D-6C85-4F69-86F1-BA19EA9BC64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248F6-A359-4670-931C-4B2DE34BA77F}" type="datetimeFigureOut">
              <a:rPr lang="sk-SK" smtClean="0"/>
              <a:pPr/>
              <a:t>3. 2. 2012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394D-6C85-4F69-86F1-BA19EA9BC64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248F6-A359-4670-931C-4B2DE34BA77F}" type="datetimeFigureOut">
              <a:rPr lang="sk-SK" smtClean="0"/>
              <a:pPr/>
              <a:t>3. 2. 2012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A394D-6C85-4F69-86F1-BA19EA9BC64E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85720" y="2130425"/>
            <a:ext cx="8715436" cy="1470025"/>
          </a:xfrm>
        </p:spPr>
        <p:txBody>
          <a:bodyPr>
            <a:normAutofit/>
          </a:bodyPr>
          <a:lstStyle/>
          <a:p>
            <a:r>
              <a:rPr lang="sk-SK" sz="5400" b="1" dirty="0" smtClean="0"/>
              <a:t>Rod a číslo podstatných mien</a:t>
            </a:r>
            <a:endParaRPr lang="sk-SK" sz="54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Slovenský jazyk 4.ročník</a:t>
            </a:r>
          </a:p>
          <a:p>
            <a:endParaRPr lang="sk-SK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r"/>
            <a:r>
              <a:rPr lang="sk-SK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Mgr. Dana Jašková</a:t>
            </a:r>
            <a:endParaRPr lang="sk-SK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kosené hrany 1"/>
          <p:cNvSpPr/>
          <p:nvPr/>
        </p:nvSpPr>
        <p:spPr>
          <a:xfrm>
            <a:off x="2857488" y="571480"/>
            <a:ext cx="3571900" cy="928694"/>
          </a:xfrm>
          <a:prstGeom prst="beve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b="1" dirty="0" smtClean="0">
                <a:solidFill>
                  <a:schemeClr val="tx1"/>
                </a:solidFill>
              </a:rPr>
              <a:t>stredný rod - singulár</a:t>
            </a:r>
            <a:endParaRPr lang="sk-SK" sz="2800" b="1" dirty="0">
              <a:solidFill>
                <a:schemeClr val="tx1"/>
              </a:solidFill>
            </a:endParaRPr>
          </a:p>
        </p:txBody>
      </p:sp>
      <p:sp>
        <p:nvSpPr>
          <p:cNvPr id="3" name="Vodorovný svitek 2"/>
          <p:cNvSpPr/>
          <p:nvPr/>
        </p:nvSpPr>
        <p:spPr>
          <a:xfrm>
            <a:off x="2000232" y="3571876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kolenom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4" name="Vodorovný svitek 3"/>
          <p:cNvSpPr/>
          <p:nvPr/>
        </p:nvSpPr>
        <p:spPr>
          <a:xfrm>
            <a:off x="5357818" y="3500438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muzike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5" name="Vodorovný svitek 4"/>
          <p:cNvSpPr/>
          <p:nvPr/>
        </p:nvSpPr>
        <p:spPr>
          <a:xfrm>
            <a:off x="2071670" y="4857760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hrade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6" name="Vodorovný svitek 5"/>
          <p:cNvSpPr/>
          <p:nvPr/>
        </p:nvSpPr>
        <p:spPr>
          <a:xfrm>
            <a:off x="5357818" y="4786322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mestá</a:t>
            </a:r>
            <a:endParaRPr lang="sk-SK" sz="4000" b="1" dirty="0">
              <a:solidFill>
                <a:schemeClr val="tx1"/>
              </a:solidFill>
            </a:endParaRPr>
          </a:p>
        </p:txBody>
      </p:sp>
      <p:pic>
        <p:nvPicPr>
          <p:cNvPr id="7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pic>
        <p:nvPicPr>
          <p:cNvPr id="8" name="Obrázek 7" descr="snehuliak 3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1714488"/>
            <a:ext cx="2571768" cy="1668792"/>
          </a:xfrm>
          <a:prstGeom prst="rect">
            <a:avLst/>
          </a:prstGeom>
        </p:spPr>
      </p:pic>
      <p:sp>
        <p:nvSpPr>
          <p:cNvPr id="9" name="Šipka doprava se zářezem 8">
            <a:hlinkClick r:id="rId4" action="ppaction://hlinksldjump"/>
          </p:cNvPr>
          <p:cNvSpPr/>
          <p:nvPr/>
        </p:nvSpPr>
        <p:spPr>
          <a:xfrm>
            <a:off x="7858148" y="6286520"/>
            <a:ext cx="1000132" cy="28575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0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pic>
        <p:nvPicPr>
          <p:cNvPr id="11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kosené hrany 1"/>
          <p:cNvSpPr/>
          <p:nvPr/>
        </p:nvSpPr>
        <p:spPr>
          <a:xfrm>
            <a:off x="2857488" y="571480"/>
            <a:ext cx="3571900" cy="928694"/>
          </a:xfrm>
          <a:prstGeom prst="beve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b="1" dirty="0" smtClean="0">
                <a:solidFill>
                  <a:schemeClr val="tx1"/>
                </a:solidFill>
              </a:rPr>
              <a:t>stredný rod - plurál</a:t>
            </a:r>
            <a:endParaRPr lang="sk-SK" sz="2800" b="1" dirty="0">
              <a:solidFill>
                <a:schemeClr val="tx1"/>
              </a:solidFill>
            </a:endParaRPr>
          </a:p>
        </p:txBody>
      </p:sp>
      <p:pic>
        <p:nvPicPr>
          <p:cNvPr id="3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pic>
        <p:nvPicPr>
          <p:cNvPr id="4" name="Obrázek 3" descr="snehuliak 3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1714488"/>
            <a:ext cx="2571768" cy="1668792"/>
          </a:xfrm>
          <a:prstGeom prst="rect">
            <a:avLst/>
          </a:prstGeom>
        </p:spPr>
      </p:pic>
      <p:sp>
        <p:nvSpPr>
          <p:cNvPr id="5" name="Vodorovný svitek 4"/>
          <p:cNvSpPr/>
          <p:nvPr/>
        </p:nvSpPr>
        <p:spPr>
          <a:xfrm>
            <a:off x="2000232" y="3571876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kolesami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6" name="Vodorovný svitek 5"/>
          <p:cNvSpPr/>
          <p:nvPr/>
        </p:nvSpPr>
        <p:spPr>
          <a:xfrm>
            <a:off x="5357818" y="3500438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sporáku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7" name="Vodorovný svitek 6"/>
          <p:cNvSpPr/>
          <p:nvPr/>
        </p:nvSpPr>
        <p:spPr>
          <a:xfrm>
            <a:off x="2071670" y="4857760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jahodami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8" name="Vodorovný svitek 7"/>
          <p:cNvSpPr/>
          <p:nvPr/>
        </p:nvSpPr>
        <p:spPr>
          <a:xfrm>
            <a:off x="5357818" y="4786322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slnko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9" name="Šipka doprava se zářezem 8">
            <a:hlinkClick r:id="rId4" action="ppaction://hlinksldjump"/>
          </p:cNvPr>
          <p:cNvSpPr/>
          <p:nvPr/>
        </p:nvSpPr>
        <p:spPr>
          <a:xfrm>
            <a:off x="7858148" y="6286520"/>
            <a:ext cx="1000132" cy="28575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0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pic>
        <p:nvPicPr>
          <p:cNvPr id="11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kosené hrany 1"/>
          <p:cNvSpPr/>
          <p:nvPr/>
        </p:nvSpPr>
        <p:spPr>
          <a:xfrm>
            <a:off x="2857488" y="571480"/>
            <a:ext cx="3571900" cy="928694"/>
          </a:xfrm>
          <a:prstGeom prst="beve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b="1" dirty="0" smtClean="0">
                <a:solidFill>
                  <a:schemeClr val="tx1"/>
                </a:solidFill>
              </a:rPr>
              <a:t>mužský rod - singulár</a:t>
            </a:r>
            <a:endParaRPr lang="sk-SK" sz="2800" b="1" dirty="0">
              <a:solidFill>
                <a:schemeClr val="tx1"/>
              </a:solidFill>
            </a:endParaRPr>
          </a:p>
        </p:txBody>
      </p:sp>
      <p:sp>
        <p:nvSpPr>
          <p:cNvPr id="3" name="Vodorovný svitek 2"/>
          <p:cNvSpPr/>
          <p:nvPr/>
        </p:nvSpPr>
        <p:spPr>
          <a:xfrm>
            <a:off x="2000232" y="3571876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malinovku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4" name="Vodorovný svitek 3"/>
          <p:cNvSpPr/>
          <p:nvPr/>
        </p:nvSpPr>
        <p:spPr>
          <a:xfrm>
            <a:off x="5357818" y="3500438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olova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5" name="Vodorovný svitek 4"/>
          <p:cNvSpPr/>
          <p:nvPr/>
        </p:nvSpPr>
        <p:spPr>
          <a:xfrm>
            <a:off x="2071670" y="4857760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žalúdku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6" name="Vodorovný svitek 5"/>
          <p:cNvSpPr/>
          <p:nvPr/>
        </p:nvSpPr>
        <p:spPr>
          <a:xfrm>
            <a:off x="5357818" y="4786322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metre</a:t>
            </a:r>
            <a:endParaRPr lang="sk-SK" sz="4000" b="1" dirty="0">
              <a:solidFill>
                <a:schemeClr val="tx1"/>
              </a:solidFill>
            </a:endParaRPr>
          </a:p>
        </p:txBody>
      </p:sp>
      <p:pic>
        <p:nvPicPr>
          <p:cNvPr id="7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pic>
        <p:nvPicPr>
          <p:cNvPr id="8" name="Obrázek 7" descr="snehuliak 3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1714488"/>
            <a:ext cx="2571768" cy="1668792"/>
          </a:xfrm>
          <a:prstGeom prst="rect">
            <a:avLst/>
          </a:prstGeom>
        </p:spPr>
      </p:pic>
      <p:sp>
        <p:nvSpPr>
          <p:cNvPr id="9" name="Šipka doprava se zářezem 8">
            <a:hlinkClick r:id="rId4" action="ppaction://hlinksldjump"/>
          </p:cNvPr>
          <p:cNvSpPr/>
          <p:nvPr/>
        </p:nvSpPr>
        <p:spPr>
          <a:xfrm>
            <a:off x="7858148" y="6286520"/>
            <a:ext cx="1000132" cy="28575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0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pic>
        <p:nvPicPr>
          <p:cNvPr id="11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kosené hrany 1"/>
          <p:cNvSpPr/>
          <p:nvPr/>
        </p:nvSpPr>
        <p:spPr>
          <a:xfrm>
            <a:off x="2857488" y="571480"/>
            <a:ext cx="3429024" cy="928694"/>
          </a:xfrm>
          <a:prstGeom prst="beve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b="1" dirty="0">
                <a:solidFill>
                  <a:schemeClr val="tx1"/>
                </a:solidFill>
              </a:rPr>
              <a:t>ž</a:t>
            </a:r>
            <a:r>
              <a:rPr lang="sk-SK" sz="2800" b="1" dirty="0" smtClean="0">
                <a:solidFill>
                  <a:schemeClr val="tx1"/>
                </a:solidFill>
              </a:rPr>
              <a:t>enský rod - plurál</a:t>
            </a:r>
            <a:endParaRPr lang="sk-SK" sz="2800" b="1" dirty="0">
              <a:solidFill>
                <a:schemeClr val="tx1"/>
              </a:solidFill>
            </a:endParaRPr>
          </a:p>
        </p:txBody>
      </p:sp>
      <p:sp>
        <p:nvSpPr>
          <p:cNvPr id="3" name="Vodorovný svitek 2"/>
          <p:cNvSpPr/>
          <p:nvPr/>
        </p:nvSpPr>
        <p:spPr>
          <a:xfrm>
            <a:off x="2000232" y="3571876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gumou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4" name="Vodorovný svitek 3"/>
          <p:cNvSpPr/>
          <p:nvPr/>
        </p:nvSpPr>
        <p:spPr>
          <a:xfrm>
            <a:off x="5357818" y="3500438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letisku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5" name="Vodorovný svitek 4"/>
          <p:cNvSpPr/>
          <p:nvPr/>
        </p:nvSpPr>
        <p:spPr>
          <a:xfrm>
            <a:off x="2071670" y="4857760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autobusom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6" name="Vodorovný svitek 5"/>
          <p:cNvSpPr/>
          <p:nvPr/>
        </p:nvSpPr>
        <p:spPr>
          <a:xfrm>
            <a:off x="5357818" y="4786322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papuče</a:t>
            </a:r>
            <a:endParaRPr lang="sk-SK" sz="40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pic>
        <p:nvPicPr>
          <p:cNvPr id="8" name="Obrázek 7" descr="snehuliak 3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1714488"/>
            <a:ext cx="2571768" cy="1668792"/>
          </a:xfrm>
          <a:prstGeom prst="rect">
            <a:avLst/>
          </a:prstGeom>
        </p:spPr>
      </p:pic>
      <p:sp>
        <p:nvSpPr>
          <p:cNvPr id="9" name="Šipka doprava se zářezem 8">
            <a:hlinkClick r:id="rId4" action="ppaction://hlinksldjump"/>
          </p:cNvPr>
          <p:cNvSpPr/>
          <p:nvPr/>
        </p:nvSpPr>
        <p:spPr>
          <a:xfrm>
            <a:off x="7858148" y="6286520"/>
            <a:ext cx="1000132" cy="28575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0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pic>
        <p:nvPicPr>
          <p:cNvPr id="11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dobre snehuliaci (1)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1571612"/>
            <a:ext cx="3637357" cy="2928958"/>
          </a:xfrm>
          <a:prstGeom prst="rect">
            <a:avLst/>
          </a:prstGeom>
        </p:spPr>
      </p:pic>
      <p:sp>
        <p:nvSpPr>
          <p:cNvPr id="3" name="Obdélník se zakulaceným příčným rohem 2"/>
          <p:cNvSpPr/>
          <p:nvPr/>
        </p:nvSpPr>
        <p:spPr>
          <a:xfrm>
            <a:off x="2214546" y="1428736"/>
            <a:ext cx="4786346" cy="3500462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TextovéPole 3"/>
          <p:cNvSpPr txBox="1"/>
          <p:nvPr/>
        </p:nvSpPr>
        <p:spPr>
          <a:xfrm>
            <a:off x="1214414" y="785795"/>
            <a:ext cx="71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Ak si mal/a menej ako 2 omyly klikni</a:t>
            </a:r>
            <a:endParaRPr lang="sk-SK" sz="3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Šipka doleva 4"/>
          <p:cNvSpPr/>
          <p:nvPr/>
        </p:nvSpPr>
        <p:spPr>
          <a:xfrm rot="18907077">
            <a:off x="7108070" y="1478234"/>
            <a:ext cx="903816" cy="64294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TextovéPole 5"/>
          <p:cNvSpPr txBox="1"/>
          <p:nvPr/>
        </p:nvSpPr>
        <p:spPr>
          <a:xfrm>
            <a:off x="214282" y="5857892"/>
            <a:ext cx="9432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b="1" dirty="0" smtClean="0">
                <a:solidFill>
                  <a:srgbClr val="D60093"/>
                </a:solidFill>
              </a:rPr>
              <a:t>A</a:t>
            </a:r>
            <a:r>
              <a:rPr lang="sk-SK" sz="4000" b="1" dirty="0" smtClean="0">
                <a:solidFill>
                  <a:srgbClr val="D60093"/>
                </a:solidFill>
              </a:rPr>
              <a:t>k bolo chýb viac – vyskúšaj si to ešte raz.</a:t>
            </a:r>
            <a:endParaRPr lang="sk-SK" sz="4000" b="1" dirty="0">
              <a:solidFill>
                <a:srgbClr val="D6009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kosené hrany 1"/>
          <p:cNvSpPr/>
          <p:nvPr/>
        </p:nvSpPr>
        <p:spPr>
          <a:xfrm>
            <a:off x="2857488" y="571480"/>
            <a:ext cx="3571900" cy="928694"/>
          </a:xfrm>
          <a:prstGeom prst="beve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b="1" dirty="0" smtClean="0">
                <a:solidFill>
                  <a:schemeClr val="tx1"/>
                </a:solidFill>
              </a:rPr>
              <a:t>mužský rod - plurál</a:t>
            </a:r>
            <a:endParaRPr lang="sk-SK" sz="2800" b="1" dirty="0">
              <a:solidFill>
                <a:schemeClr val="tx1"/>
              </a:solidFill>
            </a:endParaRPr>
          </a:p>
        </p:txBody>
      </p:sp>
      <p:pic>
        <p:nvPicPr>
          <p:cNvPr id="4" name="Obrázek 3" descr="snehuliak 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1714488"/>
            <a:ext cx="2571768" cy="1668792"/>
          </a:xfrm>
          <a:prstGeom prst="rect">
            <a:avLst/>
          </a:prstGeom>
        </p:spPr>
      </p:pic>
      <p:pic>
        <p:nvPicPr>
          <p:cNvPr id="5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1571612"/>
            <a:ext cx="2214578" cy="2037412"/>
          </a:xfrm>
          <a:prstGeom prst="rect">
            <a:avLst/>
          </a:prstGeom>
          <a:noFill/>
        </p:spPr>
      </p:pic>
      <p:sp>
        <p:nvSpPr>
          <p:cNvPr id="6" name="Vodorovný svitek 5"/>
          <p:cNvSpPr/>
          <p:nvPr/>
        </p:nvSpPr>
        <p:spPr>
          <a:xfrm>
            <a:off x="2000232" y="3571876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hercov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7" name="Vodorovný svitek 6"/>
          <p:cNvSpPr/>
          <p:nvPr/>
        </p:nvSpPr>
        <p:spPr>
          <a:xfrm>
            <a:off x="5357818" y="3500438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svetri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8" name="Vodorovný svitek 7"/>
          <p:cNvSpPr/>
          <p:nvPr/>
        </p:nvSpPr>
        <p:spPr>
          <a:xfrm>
            <a:off x="2071670" y="4857760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hodinu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9" name="Vodorovný svitek 8"/>
          <p:cNvSpPr/>
          <p:nvPr/>
        </p:nvSpPr>
        <p:spPr>
          <a:xfrm>
            <a:off x="5357818" y="4786322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vysvedčenia</a:t>
            </a:r>
            <a:endParaRPr lang="sk-SK" sz="4000" b="1" dirty="0">
              <a:solidFill>
                <a:schemeClr val="tx1"/>
              </a:solidFill>
            </a:endParaRPr>
          </a:p>
        </p:txBody>
      </p:sp>
      <p:pic>
        <p:nvPicPr>
          <p:cNvPr id="10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1571612"/>
            <a:ext cx="2214578" cy="2037412"/>
          </a:xfrm>
          <a:prstGeom prst="rect">
            <a:avLst/>
          </a:prstGeom>
          <a:noFill/>
        </p:spPr>
      </p:pic>
      <p:pic>
        <p:nvPicPr>
          <p:cNvPr id="11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1571612"/>
            <a:ext cx="2214578" cy="2037412"/>
          </a:xfrm>
          <a:prstGeom prst="rect">
            <a:avLst/>
          </a:prstGeom>
          <a:noFill/>
        </p:spPr>
      </p:pic>
      <p:sp>
        <p:nvSpPr>
          <p:cNvPr id="12" name="Šipka doprava se zářezem 11">
            <a:hlinkClick r:id="rId4" action="ppaction://hlinksldjump"/>
          </p:cNvPr>
          <p:cNvSpPr/>
          <p:nvPr/>
        </p:nvSpPr>
        <p:spPr>
          <a:xfrm>
            <a:off x="7858148" y="6286520"/>
            <a:ext cx="1000132" cy="28575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dorovný svitek 2"/>
          <p:cNvSpPr/>
          <p:nvPr/>
        </p:nvSpPr>
        <p:spPr>
          <a:xfrm>
            <a:off x="2000232" y="3571876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chlapcom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4" name="Vodorovný svitek 3"/>
          <p:cNvSpPr/>
          <p:nvPr/>
        </p:nvSpPr>
        <p:spPr>
          <a:xfrm>
            <a:off x="2071670" y="4857760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mame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5" name="Vodorovný svitek 4"/>
          <p:cNvSpPr/>
          <p:nvPr/>
        </p:nvSpPr>
        <p:spPr>
          <a:xfrm>
            <a:off x="5357818" y="4786322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oblokom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6" name="Vodorovný svitek 5"/>
          <p:cNvSpPr/>
          <p:nvPr/>
        </p:nvSpPr>
        <p:spPr>
          <a:xfrm>
            <a:off x="5357818" y="3500438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knihách</a:t>
            </a:r>
            <a:endParaRPr lang="sk-SK" sz="4000" b="1" dirty="0">
              <a:solidFill>
                <a:schemeClr val="tx1"/>
              </a:solidFill>
            </a:endParaRPr>
          </a:p>
        </p:txBody>
      </p:sp>
      <p:pic>
        <p:nvPicPr>
          <p:cNvPr id="7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pic>
        <p:nvPicPr>
          <p:cNvPr id="8" name="Obrázek 7" descr="snehuliak 3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1714488"/>
            <a:ext cx="2571768" cy="1668792"/>
          </a:xfrm>
          <a:prstGeom prst="rect">
            <a:avLst/>
          </a:prstGeom>
        </p:spPr>
      </p:pic>
      <p:pic>
        <p:nvPicPr>
          <p:cNvPr id="10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pic>
        <p:nvPicPr>
          <p:cNvPr id="11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sp>
        <p:nvSpPr>
          <p:cNvPr id="12" name="Zkosené hrany 11"/>
          <p:cNvSpPr/>
          <p:nvPr/>
        </p:nvSpPr>
        <p:spPr>
          <a:xfrm>
            <a:off x="2857488" y="571480"/>
            <a:ext cx="3429024" cy="928694"/>
          </a:xfrm>
          <a:prstGeom prst="beve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b="1" dirty="0">
                <a:solidFill>
                  <a:schemeClr val="tx1"/>
                </a:solidFill>
              </a:rPr>
              <a:t>ž</a:t>
            </a:r>
            <a:r>
              <a:rPr lang="sk-SK" sz="2800" b="1" dirty="0" smtClean="0">
                <a:solidFill>
                  <a:schemeClr val="tx1"/>
                </a:solidFill>
              </a:rPr>
              <a:t>enský rod - singulár</a:t>
            </a:r>
            <a:endParaRPr lang="sk-SK" sz="2800" b="1" dirty="0">
              <a:solidFill>
                <a:schemeClr val="tx1"/>
              </a:solidFill>
            </a:endParaRPr>
          </a:p>
        </p:txBody>
      </p:sp>
      <p:sp>
        <p:nvSpPr>
          <p:cNvPr id="13" name="Šipka doprava se zářezem 12">
            <a:hlinkClick r:id="rId4" action="ppaction://hlinksldjump"/>
          </p:cNvPr>
          <p:cNvSpPr/>
          <p:nvPr/>
        </p:nvSpPr>
        <p:spPr>
          <a:xfrm>
            <a:off x="7858148" y="6286520"/>
            <a:ext cx="1000132" cy="28575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571612"/>
            <a:ext cx="2214578" cy="2037412"/>
          </a:xfrm>
          <a:prstGeom prst="rect">
            <a:avLst/>
          </a:prstGeom>
          <a:noFill/>
        </p:spPr>
      </p:pic>
      <p:pic>
        <p:nvPicPr>
          <p:cNvPr id="8" name="Obrázek 7" descr="snehuliak 3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1714488"/>
            <a:ext cx="2571768" cy="1668792"/>
          </a:xfrm>
          <a:prstGeom prst="rect">
            <a:avLst/>
          </a:prstGeom>
        </p:spPr>
      </p:pic>
      <p:sp>
        <p:nvSpPr>
          <p:cNvPr id="15" name="Vodorovný svitek 14"/>
          <p:cNvSpPr/>
          <p:nvPr/>
        </p:nvSpPr>
        <p:spPr>
          <a:xfrm>
            <a:off x="2000232" y="3571876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oknách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16" name="Vodorovný svitek 15"/>
          <p:cNvSpPr/>
          <p:nvPr/>
        </p:nvSpPr>
        <p:spPr>
          <a:xfrm>
            <a:off x="5357818" y="3500438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snehu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17" name="Vodorovný svitek 16"/>
          <p:cNvSpPr/>
          <p:nvPr/>
        </p:nvSpPr>
        <p:spPr>
          <a:xfrm>
            <a:off x="5357818" y="4786322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dievčaťu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18" name="Vodorovný svitek 17"/>
          <p:cNvSpPr/>
          <p:nvPr/>
        </p:nvSpPr>
        <p:spPr>
          <a:xfrm>
            <a:off x="2071670" y="4857760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peňaženky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19" name="Zkosené hrany 18"/>
          <p:cNvSpPr/>
          <p:nvPr/>
        </p:nvSpPr>
        <p:spPr>
          <a:xfrm>
            <a:off x="2857488" y="571480"/>
            <a:ext cx="3429024" cy="928694"/>
          </a:xfrm>
          <a:prstGeom prst="beve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b="1" dirty="0" smtClean="0">
                <a:solidFill>
                  <a:schemeClr val="tx1"/>
                </a:solidFill>
              </a:rPr>
              <a:t>stredný rod - plurál</a:t>
            </a:r>
            <a:endParaRPr lang="sk-SK" sz="2800" b="1" dirty="0">
              <a:solidFill>
                <a:schemeClr val="tx1"/>
              </a:solidFill>
            </a:endParaRPr>
          </a:p>
        </p:txBody>
      </p:sp>
      <p:sp>
        <p:nvSpPr>
          <p:cNvPr id="22" name="Šipka doprava se zářezem 21">
            <a:hlinkClick r:id="rId4" action="ppaction://hlinksldjump"/>
          </p:cNvPr>
          <p:cNvSpPr/>
          <p:nvPr/>
        </p:nvSpPr>
        <p:spPr>
          <a:xfrm>
            <a:off x="7858148" y="6286520"/>
            <a:ext cx="1000132" cy="28575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23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571612"/>
            <a:ext cx="2214578" cy="2037412"/>
          </a:xfrm>
          <a:prstGeom prst="rect">
            <a:avLst/>
          </a:prstGeom>
          <a:noFill/>
        </p:spPr>
      </p:pic>
      <p:pic>
        <p:nvPicPr>
          <p:cNvPr id="24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571612"/>
            <a:ext cx="2214578" cy="2037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kosené hrany 1"/>
          <p:cNvSpPr/>
          <p:nvPr/>
        </p:nvSpPr>
        <p:spPr>
          <a:xfrm>
            <a:off x="2857488" y="571480"/>
            <a:ext cx="3714776" cy="928694"/>
          </a:xfrm>
          <a:prstGeom prst="beve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b="1" dirty="0" smtClean="0">
                <a:solidFill>
                  <a:schemeClr val="tx1"/>
                </a:solidFill>
              </a:rPr>
              <a:t>mužský rod - singulár</a:t>
            </a:r>
            <a:endParaRPr lang="sk-SK" sz="2800" b="1" dirty="0">
              <a:solidFill>
                <a:schemeClr val="tx1"/>
              </a:solidFill>
            </a:endParaRPr>
          </a:p>
        </p:txBody>
      </p:sp>
      <p:sp>
        <p:nvSpPr>
          <p:cNvPr id="3" name="Vodorovný svitek 2"/>
          <p:cNvSpPr/>
          <p:nvPr/>
        </p:nvSpPr>
        <p:spPr>
          <a:xfrm>
            <a:off x="2000232" y="3571876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chlapom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4" name="Vodorovný svitek 3"/>
          <p:cNvSpPr/>
          <p:nvPr/>
        </p:nvSpPr>
        <p:spPr>
          <a:xfrm>
            <a:off x="5357818" y="3500438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pohľadu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5" name="Vodorovný svitek 4"/>
          <p:cNvSpPr/>
          <p:nvPr/>
        </p:nvSpPr>
        <p:spPr>
          <a:xfrm>
            <a:off x="2071670" y="4857760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svetlu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6" name="Vodorovný svitek 5"/>
          <p:cNvSpPr/>
          <p:nvPr/>
        </p:nvSpPr>
        <p:spPr>
          <a:xfrm>
            <a:off x="5357818" y="4786322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tenisku</a:t>
            </a:r>
            <a:endParaRPr lang="sk-SK" sz="4000" b="1" dirty="0">
              <a:solidFill>
                <a:schemeClr val="tx1"/>
              </a:solidFill>
            </a:endParaRPr>
          </a:p>
        </p:txBody>
      </p:sp>
      <p:pic>
        <p:nvPicPr>
          <p:cNvPr id="7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pic>
        <p:nvPicPr>
          <p:cNvPr id="8" name="Obrázek 7" descr="snehuliak 3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1714488"/>
            <a:ext cx="2571768" cy="1668792"/>
          </a:xfrm>
          <a:prstGeom prst="rect">
            <a:avLst/>
          </a:prstGeom>
        </p:spPr>
      </p:pic>
      <p:sp>
        <p:nvSpPr>
          <p:cNvPr id="9" name="Šipka doprava se zářezem 8">
            <a:hlinkClick r:id="rId4" action="ppaction://hlinksldjump"/>
          </p:cNvPr>
          <p:cNvSpPr/>
          <p:nvPr/>
        </p:nvSpPr>
        <p:spPr>
          <a:xfrm>
            <a:off x="7858148" y="6286520"/>
            <a:ext cx="1000132" cy="28575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0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pic>
        <p:nvPicPr>
          <p:cNvPr id="11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kosené hrany 1"/>
          <p:cNvSpPr/>
          <p:nvPr/>
        </p:nvSpPr>
        <p:spPr>
          <a:xfrm>
            <a:off x="2857488" y="571480"/>
            <a:ext cx="3429024" cy="928694"/>
          </a:xfrm>
          <a:prstGeom prst="beve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b="1" dirty="0">
                <a:solidFill>
                  <a:schemeClr val="tx1"/>
                </a:solidFill>
              </a:rPr>
              <a:t>ž</a:t>
            </a:r>
            <a:r>
              <a:rPr lang="sk-SK" sz="2800" b="1" dirty="0" smtClean="0">
                <a:solidFill>
                  <a:schemeClr val="tx1"/>
                </a:solidFill>
              </a:rPr>
              <a:t>enský rod - plurál</a:t>
            </a:r>
            <a:endParaRPr lang="sk-SK" sz="2800" b="1" dirty="0">
              <a:solidFill>
                <a:schemeClr val="tx1"/>
              </a:solidFill>
            </a:endParaRPr>
          </a:p>
        </p:txBody>
      </p:sp>
      <p:sp>
        <p:nvSpPr>
          <p:cNvPr id="3" name="Vodorovný svitek 2"/>
          <p:cNvSpPr/>
          <p:nvPr/>
        </p:nvSpPr>
        <p:spPr>
          <a:xfrm>
            <a:off x="2000232" y="3571876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okuliare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4" name="Vodorovný svitek 3"/>
          <p:cNvSpPr/>
          <p:nvPr/>
        </p:nvSpPr>
        <p:spPr>
          <a:xfrm>
            <a:off x="5357818" y="3500438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lesom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5" name="Vodorovný svitek 4"/>
          <p:cNvSpPr/>
          <p:nvPr/>
        </p:nvSpPr>
        <p:spPr>
          <a:xfrm>
            <a:off x="2071670" y="4857760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lastovičku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6" name="Vodorovný svitek 5"/>
          <p:cNvSpPr/>
          <p:nvPr/>
        </p:nvSpPr>
        <p:spPr>
          <a:xfrm>
            <a:off x="5357818" y="4786322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uhorkami</a:t>
            </a:r>
            <a:endParaRPr lang="sk-SK" sz="4000" b="1" dirty="0">
              <a:solidFill>
                <a:schemeClr val="tx1"/>
              </a:solidFill>
            </a:endParaRPr>
          </a:p>
        </p:txBody>
      </p:sp>
      <p:pic>
        <p:nvPicPr>
          <p:cNvPr id="7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pic>
        <p:nvPicPr>
          <p:cNvPr id="8" name="Obrázek 7" descr="snehuliak 3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1714488"/>
            <a:ext cx="2571768" cy="1668792"/>
          </a:xfrm>
          <a:prstGeom prst="rect">
            <a:avLst/>
          </a:prstGeom>
        </p:spPr>
      </p:pic>
      <p:sp>
        <p:nvSpPr>
          <p:cNvPr id="9" name="Šipka doprava se zářezem 8">
            <a:hlinkClick r:id="rId4" action="ppaction://hlinksldjump"/>
          </p:cNvPr>
          <p:cNvSpPr/>
          <p:nvPr/>
        </p:nvSpPr>
        <p:spPr>
          <a:xfrm>
            <a:off x="7858148" y="6286520"/>
            <a:ext cx="1000132" cy="28575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0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pic>
        <p:nvPicPr>
          <p:cNvPr id="11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kosené hrany 1"/>
          <p:cNvSpPr/>
          <p:nvPr/>
        </p:nvSpPr>
        <p:spPr>
          <a:xfrm>
            <a:off x="2857488" y="571480"/>
            <a:ext cx="3643338" cy="928694"/>
          </a:xfrm>
          <a:prstGeom prst="beve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b="1" dirty="0" smtClean="0">
                <a:solidFill>
                  <a:schemeClr val="tx1"/>
                </a:solidFill>
              </a:rPr>
              <a:t>stredný rod - singulár</a:t>
            </a:r>
            <a:endParaRPr lang="sk-SK" sz="2800" b="1" dirty="0">
              <a:solidFill>
                <a:schemeClr val="tx1"/>
              </a:solidFill>
            </a:endParaRPr>
          </a:p>
        </p:txBody>
      </p:sp>
      <p:sp>
        <p:nvSpPr>
          <p:cNvPr id="3" name="Vodorovný svitek 2"/>
          <p:cNvSpPr/>
          <p:nvPr/>
        </p:nvSpPr>
        <p:spPr>
          <a:xfrm>
            <a:off x="2000232" y="3571876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guľou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4" name="Vodorovný svitek 3"/>
          <p:cNvSpPr/>
          <p:nvPr/>
        </p:nvSpPr>
        <p:spPr>
          <a:xfrm>
            <a:off x="5357818" y="3500438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očami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5" name="Vodorovný svitek 4"/>
          <p:cNvSpPr/>
          <p:nvPr/>
        </p:nvSpPr>
        <p:spPr>
          <a:xfrm>
            <a:off x="2071670" y="4857760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hniezde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6" name="Vodorovný svitek 5"/>
          <p:cNvSpPr/>
          <p:nvPr/>
        </p:nvSpPr>
        <p:spPr>
          <a:xfrm>
            <a:off x="5357818" y="4786322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lesom</a:t>
            </a:r>
            <a:endParaRPr lang="sk-SK" sz="4000" b="1" dirty="0">
              <a:solidFill>
                <a:schemeClr val="tx1"/>
              </a:solidFill>
            </a:endParaRPr>
          </a:p>
        </p:txBody>
      </p:sp>
      <p:pic>
        <p:nvPicPr>
          <p:cNvPr id="7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pic>
        <p:nvPicPr>
          <p:cNvPr id="8" name="Obrázek 7" descr="snehuliak 3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1714488"/>
            <a:ext cx="2571768" cy="1668792"/>
          </a:xfrm>
          <a:prstGeom prst="rect">
            <a:avLst/>
          </a:prstGeom>
        </p:spPr>
      </p:pic>
      <p:sp>
        <p:nvSpPr>
          <p:cNvPr id="9" name="Šipka doprava se zářezem 8">
            <a:hlinkClick r:id="rId4" action="ppaction://hlinksldjump"/>
          </p:cNvPr>
          <p:cNvSpPr/>
          <p:nvPr/>
        </p:nvSpPr>
        <p:spPr>
          <a:xfrm>
            <a:off x="7858148" y="6286520"/>
            <a:ext cx="1000132" cy="28575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0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pic>
        <p:nvPicPr>
          <p:cNvPr id="11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kosené hrany 1"/>
          <p:cNvSpPr/>
          <p:nvPr/>
        </p:nvSpPr>
        <p:spPr>
          <a:xfrm>
            <a:off x="2857488" y="571480"/>
            <a:ext cx="3429024" cy="928694"/>
          </a:xfrm>
          <a:prstGeom prst="beve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b="1" dirty="0" smtClean="0">
                <a:solidFill>
                  <a:schemeClr val="tx1"/>
                </a:solidFill>
              </a:rPr>
              <a:t>mužský rod - plurál</a:t>
            </a:r>
            <a:endParaRPr lang="sk-SK" sz="2800" b="1" dirty="0">
              <a:solidFill>
                <a:schemeClr val="tx1"/>
              </a:solidFill>
            </a:endParaRPr>
          </a:p>
        </p:txBody>
      </p:sp>
      <p:sp>
        <p:nvSpPr>
          <p:cNvPr id="3" name="Vodorovný svitek 2"/>
          <p:cNvSpPr/>
          <p:nvPr/>
        </p:nvSpPr>
        <p:spPr>
          <a:xfrm>
            <a:off x="2000232" y="3571876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zime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4" name="Vodorovný svitek 3"/>
          <p:cNvSpPr/>
          <p:nvPr/>
        </p:nvSpPr>
        <p:spPr>
          <a:xfrm>
            <a:off x="5357818" y="3500438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autami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5" name="Vodorovný svitek 4"/>
          <p:cNvSpPr/>
          <p:nvPr/>
        </p:nvSpPr>
        <p:spPr>
          <a:xfrm>
            <a:off x="2071670" y="4857760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chlapcov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6" name="Vodorovný svitek 5"/>
          <p:cNvSpPr/>
          <p:nvPr/>
        </p:nvSpPr>
        <p:spPr>
          <a:xfrm>
            <a:off x="5357818" y="4786322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psovi</a:t>
            </a:r>
            <a:endParaRPr lang="sk-SK" sz="4000" b="1" dirty="0">
              <a:solidFill>
                <a:schemeClr val="tx1"/>
              </a:solidFill>
            </a:endParaRPr>
          </a:p>
        </p:txBody>
      </p:sp>
      <p:pic>
        <p:nvPicPr>
          <p:cNvPr id="7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pic>
        <p:nvPicPr>
          <p:cNvPr id="8" name="Obrázek 7" descr="snehuliak 3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1714488"/>
            <a:ext cx="2571768" cy="1668792"/>
          </a:xfrm>
          <a:prstGeom prst="rect">
            <a:avLst/>
          </a:prstGeom>
        </p:spPr>
      </p:pic>
      <p:sp>
        <p:nvSpPr>
          <p:cNvPr id="9" name="Šipka doprava se zářezem 8">
            <a:hlinkClick r:id="rId4" action="ppaction://hlinksldjump"/>
          </p:cNvPr>
          <p:cNvSpPr/>
          <p:nvPr/>
        </p:nvSpPr>
        <p:spPr>
          <a:xfrm>
            <a:off x="7858148" y="6286520"/>
            <a:ext cx="1000132" cy="28575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0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pic>
        <p:nvPicPr>
          <p:cNvPr id="11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kosené hrany 1"/>
          <p:cNvSpPr/>
          <p:nvPr/>
        </p:nvSpPr>
        <p:spPr>
          <a:xfrm>
            <a:off x="2857488" y="571480"/>
            <a:ext cx="3429024" cy="928694"/>
          </a:xfrm>
          <a:prstGeom prst="beve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b="1" dirty="0">
                <a:solidFill>
                  <a:schemeClr val="tx1"/>
                </a:solidFill>
              </a:rPr>
              <a:t>ž</a:t>
            </a:r>
            <a:r>
              <a:rPr lang="sk-SK" sz="2800" b="1" dirty="0" smtClean="0">
                <a:solidFill>
                  <a:schemeClr val="tx1"/>
                </a:solidFill>
              </a:rPr>
              <a:t>enský rod - singulár</a:t>
            </a:r>
            <a:endParaRPr lang="sk-SK" sz="2800" b="1" dirty="0">
              <a:solidFill>
                <a:schemeClr val="tx1"/>
              </a:solidFill>
            </a:endParaRPr>
          </a:p>
        </p:txBody>
      </p:sp>
      <p:sp>
        <p:nvSpPr>
          <p:cNvPr id="3" name="Vodorovný svitek 2"/>
          <p:cNvSpPr/>
          <p:nvPr/>
        </p:nvSpPr>
        <p:spPr>
          <a:xfrm>
            <a:off x="2000232" y="3571876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miskách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4" name="Vodorovný svitek 3"/>
          <p:cNvSpPr/>
          <p:nvPr/>
        </p:nvSpPr>
        <p:spPr>
          <a:xfrm>
            <a:off x="5357818" y="3500438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domu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5" name="Vodorovný svitek 4"/>
          <p:cNvSpPr/>
          <p:nvPr/>
        </p:nvSpPr>
        <p:spPr>
          <a:xfrm>
            <a:off x="2071670" y="4857760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srdcom</a:t>
            </a:r>
            <a:endParaRPr lang="sk-SK" sz="4000" b="1" dirty="0">
              <a:solidFill>
                <a:schemeClr val="tx1"/>
              </a:solidFill>
            </a:endParaRPr>
          </a:p>
        </p:txBody>
      </p:sp>
      <p:sp>
        <p:nvSpPr>
          <p:cNvPr id="6" name="Vodorovný svitek 5"/>
          <p:cNvSpPr/>
          <p:nvPr/>
        </p:nvSpPr>
        <p:spPr>
          <a:xfrm>
            <a:off x="5357818" y="4786322"/>
            <a:ext cx="3143272" cy="1214446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b="1" dirty="0" smtClean="0">
                <a:solidFill>
                  <a:schemeClr val="tx1"/>
                </a:solidFill>
              </a:rPr>
              <a:t>Simonu</a:t>
            </a:r>
            <a:endParaRPr lang="sk-SK" sz="4000" b="1" dirty="0">
              <a:solidFill>
                <a:schemeClr val="tx1"/>
              </a:solidFill>
            </a:endParaRPr>
          </a:p>
        </p:txBody>
      </p:sp>
      <p:pic>
        <p:nvPicPr>
          <p:cNvPr id="7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pic>
        <p:nvPicPr>
          <p:cNvPr id="8" name="Obrázek 7" descr="snehuliak 3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1714488"/>
            <a:ext cx="2571768" cy="1668792"/>
          </a:xfrm>
          <a:prstGeom prst="rect">
            <a:avLst/>
          </a:prstGeom>
        </p:spPr>
      </p:pic>
      <p:sp>
        <p:nvSpPr>
          <p:cNvPr id="9" name="Šipka doprava se zářezem 8">
            <a:hlinkClick r:id="rId4" action="ppaction://hlinksldjump"/>
          </p:cNvPr>
          <p:cNvSpPr/>
          <p:nvPr/>
        </p:nvSpPr>
        <p:spPr>
          <a:xfrm>
            <a:off x="7858148" y="6286520"/>
            <a:ext cx="1000132" cy="28575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0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  <p:pic>
        <p:nvPicPr>
          <p:cNvPr id="11" name="Picture 2" descr="C:\Users\Dana\Desktop\DOKUMENTY\obrázky\nie snehulia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2214578" cy="2037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127</Words>
  <Application>Microsoft Office PowerPoint</Application>
  <PresentationFormat>Předvádění na obrazovce (4:3)</PresentationFormat>
  <Paragraphs>66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Rod a číslo podstatných mien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 a číslo podstatných mien</dc:title>
  <dc:creator>Dana</dc:creator>
  <cp:lastModifiedBy>Dana</cp:lastModifiedBy>
  <cp:revision>16</cp:revision>
  <dcterms:created xsi:type="dcterms:W3CDTF">2012-02-03T07:50:23Z</dcterms:created>
  <dcterms:modified xsi:type="dcterms:W3CDTF">2012-02-03T20:12:04Z</dcterms:modified>
</cp:coreProperties>
</file>